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hape 2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15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1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Текст заголовка"/>
          <p:cNvSpPr txBox="1"/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8" name="Уровень текста 1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12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12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13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13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14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14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15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15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16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16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17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17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18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18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19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19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20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20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21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21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7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22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22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23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23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24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24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36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3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Текст заголовка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48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4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1" name="Уровень текста 1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60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6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заголовка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3" name="Уровень текста 1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1800"/>
            </a:lvl1pPr>
            <a:lvl2pPr marL="0" indent="342900">
              <a:buSzTx/>
              <a:buFontTx/>
              <a:buNone/>
              <a:defRPr b="1" sz="1800"/>
            </a:lvl2pPr>
            <a:lvl3pPr marL="0" indent="685800">
              <a:buSzTx/>
              <a:buFontTx/>
              <a:buNone/>
              <a:defRPr b="1" sz="1800"/>
            </a:lvl3pPr>
            <a:lvl4pPr marL="0" indent="1028700">
              <a:buSzTx/>
              <a:buFontTx/>
              <a:buNone/>
              <a:defRPr b="1" sz="1800"/>
            </a:lvl4pPr>
            <a:lvl5pPr marL="0" indent="1371600">
              <a:buSzTx/>
              <a:buFontTx/>
              <a:buNone/>
              <a:defRPr b="1"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" name="Espace réservé du texte 4"/>
          <p:cNvSpPr/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1800"/>
            </a:pPr>
          </a:p>
        </p:txBody>
      </p:sp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73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7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84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8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94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9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Текст заголовка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7" name="Уровень текста 1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2" indent="-195942">
              <a:defRPr sz="2400"/>
            </a:lvl2pPr>
            <a:lvl3pPr marL="914400" indent="-228600">
              <a:defRPr sz="2400"/>
            </a:lvl3pPr>
            <a:lvl4pPr marL="1303019" indent="-274319">
              <a:defRPr sz="2400"/>
            </a:lvl4pPr>
            <a:lvl5pPr marL="1645920" indent="-274320"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8" name="Espace réservé du texte 3"/>
          <p:cNvSpPr/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/>
            </a:pP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107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10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Текст заголовка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10" name="Espace réservé pour une image  2"/>
          <p:cNvSpPr/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1" name="Уровень текста 1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Welcome</a:t>
            </a:r>
          </a:p>
        </p:txBody>
      </p:sp>
      <p:sp>
        <p:nvSpPr>
          <p:cNvPr id="3" name="Rectangle 8"/>
          <p:cNvSpPr/>
          <p:nvPr/>
        </p:nvSpPr>
        <p:spPr>
          <a:xfrm>
            <a:off x="0" y="339501"/>
            <a:ext cx="7264866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32"/>
          <a:stretch>
            <a:fillRect/>
          </a:stretch>
        </p:blipFill>
        <p:spPr>
          <a:xfrm>
            <a:off x="7486662" y="267882"/>
            <a:ext cx="1293360" cy="4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Текст заголовка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6" name="Уровень текста 1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Номер слайда"/>
          <p:cNvSpPr txBox="1"/>
          <p:nvPr>
            <p:ph type="sldNum" sz="quarter" idx="2"/>
          </p:nvPr>
        </p:nvSpPr>
        <p:spPr>
          <a:xfrm>
            <a:off x="8291328" y="6429693"/>
            <a:ext cx="224023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485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hyperlink" Target="https://polyanaski.ru/resort/map/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s://instagram.com/freerideworldtour/" TargetMode="External"/><Relationship Id="rId3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Box 1"/>
          <p:cNvSpPr txBox="1"/>
          <p:nvPr/>
        </p:nvSpPr>
        <p:spPr>
          <a:xfrm>
            <a:off x="1261571" y="6009873"/>
            <a:ext cx="664095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/>
            </a:lvl1pPr>
          </a:lstStyle>
          <a:p>
            <a:pPr/>
            <a:r>
              <a:t>#AFAF2020 #ALPINDUSTRIA #FWQ </a:t>
            </a:r>
          </a:p>
        </p:txBody>
      </p:sp>
      <p:sp>
        <p:nvSpPr>
          <p:cNvPr id="252" name="Rectangle 9"/>
          <p:cNvSpPr/>
          <p:nvPr/>
        </p:nvSpPr>
        <p:spPr>
          <a:xfrm>
            <a:off x="-1" y="359616"/>
            <a:ext cx="6372202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sp>
        <p:nvSpPr>
          <p:cNvPr id="253" name="TextBox 1"/>
          <p:cNvSpPr txBox="1"/>
          <p:nvPr/>
        </p:nvSpPr>
        <p:spPr>
          <a:xfrm>
            <a:off x="372700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ИНФОРМАЦИЯ ДЛЯ УЧАСТНИКОВ</a:t>
            </a:r>
          </a:p>
        </p:txBody>
      </p:sp>
      <p:pic>
        <p:nvPicPr>
          <p:cNvPr id="254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57860"/>
            <a:ext cx="9144000" cy="2190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Рисунок 10" descr="Рисунок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981" y="4104873"/>
            <a:ext cx="254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extBox 11"/>
          <p:cNvSpPr txBox="1"/>
          <p:nvPr/>
        </p:nvSpPr>
        <p:spPr>
          <a:xfrm>
            <a:off x="2642136" y="4453390"/>
            <a:ext cx="6640955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3600"/>
            </a:pPr>
            <a:r>
              <a:t>ALPIKA FREERIDE 2 * </a:t>
            </a:r>
            <a:r>
              <a:t>FWQ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tangle 3"/>
          <p:cNvSpPr/>
          <p:nvPr/>
        </p:nvSpPr>
        <p:spPr>
          <a:xfrm>
            <a:off x="-1" y="339501"/>
            <a:ext cx="6372202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sp>
        <p:nvSpPr>
          <p:cNvPr id="299" name="TextBox 1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СОРЕВНОВАТЕЛЬНЫЙ СКЛОН</a:t>
            </a:r>
          </a:p>
        </p:txBody>
      </p:sp>
      <p:sp>
        <p:nvSpPr>
          <p:cNvPr id="300" name="ZoneTexte 6"/>
          <p:cNvSpPr txBox="1"/>
          <p:nvPr/>
        </p:nvSpPr>
        <p:spPr>
          <a:xfrm>
            <a:off x="303894" y="1464508"/>
            <a:ext cx="3958617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/>
            </a:pPr>
            <a:r>
              <a:t>Склон</a:t>
            </a:r>
            <a:r>
              <a:rPr b="0"/>
              <a:t>: </a:t>
            </a:r>
            <a:r>
              <a:rPr b="0"/>
              <a:t>Салымовский цирк</a:t>
            </a:r>
          </a:p>
          <a:p>
            <a:pPr>
              <a:defRPr b="1" sz="2000"/>
            </a:pPr>
            <a:r>
              <a:t>Уклон</a:t>
            </a:r>
            <a:r>
              <a:rPr b="0"/>
              <a:t>: 25°- 45°</a:t>
            </a:r>
            <a:endParaRPr b="0"/>
          </a:p>
          <a:p>
            <a:pPr>
              <a:defRPr b="1" sz="2000"/>
            </a:pPr>
            <a:r>
              <a:t>Экспозиция</a:t>
            </a:r>
            <a:r>
              <a:rPr b="0"/>
              <a:t>:  восточная</a:t>
            </a:r>
            <a:endParaRPr b="0"/>
          </a:p>
          <a:p>
            <a:pPr>
              <a:defRPr b="1" sz="2000"/>
            </a:pPr>
            <a:r>
              <a:t>Высоты</a:t>
            </a:r>
            <a:r>
              <a:rPr b="0"/>
              <a:t>: 2</a:t>
            </a:r>
            <a:r>
              <a:rPr b="0"/>
              <a:t>228</a:t>
            </a:r>
            <a:r>
              <a:rPr b="0"/>
              <a:t>m – </a:t>
            </a:r>
            <a:r>
              <a:rPr b="0"/>
              <a:t>1730m</a:t>
            </a:r>
          </a:p>
          <a:p>
            <a:pPr>
              <a:defRPr b="1" sz="2000"/>
            </a:pPr>
            <a:r>
              <a:t>Перепад высот</a:t>
            </a:r>
            <a:r>
              <a:rPr b="0"/>
              <a:t>: 498 m</a:t>
            </a:r>
          </a:p>
        </p:txBody>
      </p:sp>
      <p:sp>
        <p:nvSpPr>
          <p:cNvPr id="301" name="Rectangle 5"/>
          <p:cNvSpPr txBox="1"/>
          <p:nvPr/>
        </p:nvSpPr>
        <p:spPr>
          <a:xfrm>
            <a:off x="303894" y="3716675"/>
            <a:ext cx="8541382" cy="280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b="1" sz="2000"/>
            </a:pPr>
            <a:r>
              <a:t>СНЕЖНЫЕ УСЛОВИЯ</a:t>
            </a:r>
          </a:p>
          <a:p>
            <a:pPr>
              <a:spcBef>
                <a:spcPts val="600"/>
              </a:spcBef>
              <a:defRPr sz="2000"/>
            </a:pPr>
            <a:r>
              <a:rPr b="1"/>
              <a:t>ожидается свежий снег до 80 см поверх уплотнившегося холодного снега</a:t>
            </a:r>
            <a:endParaRPr b="1"/>
          </a:p>
          <a:p>
            <a:pPr>
              <a:spcBef>
                <a:spcPts val="600"/>
              </a:spcBef>
              <a:defRPr sz="2000"/>
            </a:pPr>
            <a:r>
              <a:rPr b="1"/>
              <a:t>в средней части возможна глубокая полка от траверса в Шумихинский цирк</a:t>
            </a:r>
            <a:endParaRPr b="1"/>
          </a:p>
          <a:p>
            <a:pPr>
              <a:spcBef>
                <a:spcPts val="600"/>
              </a:spcBef>
              <a:defRPr sz="2000"/>
            </a:pPr>
            <a:r>
              <a:rPr b="1"/>
              <a:t>возможны фрагменты обрушившихся карнизов</a:t>
            </a:r>
          </a:p>
          <a:p>
            <a:pPr>
              <a:spcBef>
                <a:spcPts val="600"/>
              </a:spcBef>
              <a:defRPr sz="2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Box 2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Как попасть на просмотр склона</a:t>
            </a:r>
            <a:r>
              <a:t>:</a:t>
            </a:r>
          </a:p>
        </p:txBody>
      </p:sp>
      <p:pic>
        <p:nvPicPr>
          <p:cNvPr id="3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3963" t="21601" r="48829" b="26769"/>
          <a:stretch>
            <a:fillRect/>
          </a:stretch>
        </p:blipFill>
        <p:spPr>
          <a:xfrm>
            <a:off x="325884" y="1019944"/>
            <a:ext cx="2536298" cy="553084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Ellipse 12"/>
          <p:cNvSpPr/>
          <p:nvPr/>
        </p:nvSpPr>
        <p:spPr>
          <a:xfrm rot="309838">
            <a:off x="1303864" y="1378804"/>
            <a:ext cx="580470" cy="673365"/>
          </a:xfrm>
          <a:prstGeom prst="ellipse">
            <a:avLst/>
          </a:prstGeom>
          <a:solidFill>
            <a:srgbClr val="95FB25">
              <a:alpha val="41176"/>
            </a:srgbClr>
          </a:solidFill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n w="28575" cap="flat">
                  <a:solidFill>
                    <a:srgbClr val="FF0000"/>
                  </a:solidFill>
                  <a:prstDash val="solid"/>
                  <a:round/>
                </a:ln>
                <a:solidFill>
                  <a:srgbClr val="FFFFFF"/>
                </a:solidFill>
              </a:defRPr>
            </a:pPr>
          </a:p>
        </p:txBody>
      </p:sp>
      <p:sp>
        <p:nvSpPr>
          <p:cNvPr id="306" name="Connecteur droit avec flèche 9"/>
          <p:cNvSpPr/>
          <p:nvPr/>
        </p:nvSpPr>
        <p:spPr>
          <a:xfrm flipH="1" flipV="1">
            <a:off x="1174805" y="1882589"/>
            <a:ext cx="158691" cy="1046356"/>
          </a:xfrm>
          <a:prstGeom prst="line">
            <a:avLst/>
          </a:prstGeom>
          <a:ln w="57150">
            <a:solidFill>
              <a:srgbClr val="95FB25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7" name="Connecteur droit avec flèche 3"/>
          <p:cNvSpPr/>
          <p:nvPr/>
        </p:nvSpPr>
        <p:spPr>
          <a:xfrm flipH="1" flipV="1">
            <a:off x="1614363" y="4249270"/>
            <a:ext cx="754760" cy="1629295"/>
          </a:xfrm>
          <a:prstGeom prst="line">
            <a:avLst/>
          </a:prstGeom>
          <a:ln w="57150">
            <a:solidFill>
              <a:srgbClr val="95FB25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8" name="Connecteur droit avec flèche 6"/>
          <p:cNvSpPr/>
          <p:nvPr/>
        </p:nvSpPr>
        <p:spPr>
          <a:xfrm flipH="1" flipV="1">
            <a:off x="1333494" y="3053486"/>
            <a:ext cx="227079" cy="1075035"/>
          </a:xfrm>
          <a:prstGeom prst="line">
            <a:avLst/>
          </a:prstGeom>
          <a:ln w="57150">
            <a:solidFill>
              <a:srgbClr val="95FB25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9" name="ZoneTexte 6"/>
          <p:cNvSpPr txBox="1"/>
          <p:nvPr/>
        </p:nvSpPr>
        <p:spPr>
          <a:xfrm>
            <a:off x="3156471" y="1019944"/>
            <a:ext cx="5645974" cy="508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600" u="sng"/>
            </a:pPr>
            <a:r>
              <a:t>ПРОСМОТР СКЛОНА ПРОИЗВОДИТСЯ ВИЗУАЛЬНО. Проезды по соревновательному склону до стартов запрещены.</a:t>
            </a:r>
          </a:p>
          <a:p>
            <a:pPr>
              <a:defRPr b="1" sz="1600"/>
            </a:pPr>
          </a:p>
          <a:p>
            <a:pPr>
              <a:defRPr b="1" sz="1600"/>
            </a:pPr>
            <a:r>
              <a:t>Как попасть на просмотр и старт</a:t>
            </a:r>
            <a:r>
              <a:t>:</a:t>
            </a:r>
          </a:p>
          <a:p>
            <a:pPr>
              <a:defRPr sz="1600"/>
            </a:pPr>
          </a:p>
          <a:p>
            <a:pPr marL="457200" indent="-457200">
              <a:buSzPct val="100000"/>
              <a:buAutoNum type="arabicPeriod" startAt="1"/>
              <a:defRPr sz="1600"/>
            </a:pPr>
            <a:r>
              <a:t>Встреча с судьями и гидами на посадке на первую очередь канатной дороги Альпика К1 на отм. 550м у касс в 7:50</a:t>
            </a:r>
          </a:p>
          <a:p>
            <a:pPr>
              <a:defRPr sz="1600"/>
            </a:pPr>
          </a:p>
          <a:p>
            <a:pPr marL="457200" indent="-457200">
              <a:buSzPct val="100000"/>
              <a:buAutoNum type="arabicPeriod" startAt="2"/>
              <a:defRPr sz="1600"/>
            </a:pPr>
            <a:r>
              <a:t>Подъем по канатным дорогам К1, К2, К3, К4, К5 до «Приюта ветров», отм.2256м </a:t>
            </a:r>
          </a:p>
          <a:p>
            <a:pPr marL="457200" indent="-457200">
              <a:buSzPct val="100000"/>
              <a:buAutoNum type="arabicPeriod" startAt="2"/>
              <a:defRPr sz="1600"/>
            </a:pPr>
          </a:p>
          <a:p>
            <a:pPr marL="457200" indent="-457200">
              <a:buSzPct val="100000"/>
              <a:buAutoNum type="arabicPeriod" startAt="3"/>
              <a:defRPr sz="1600"/>
            </a:pPr>
            <a:r>
              <a:t>Спуск по трассе 12 вместе с судьями</a:t>
            </a:r>
          </a:p>
          <a:p>
            <a:pPr>
              <a:defRPr sz="1600"/>
            </a:pPr>
          </a:p>
          <a:p>
            <a:pPr marL="457200" indent="-457200">
              <a:buSzPct val="100000"/>
              <a:buAutoNum type="arabicPeriod" startAt="4"/>
              <a:defRPr sz="1600"/>
            </a:pPr>
            <a:r>
              <a:t>Подъем на старт на отм.2256м «Приют ветров», спуск по трассе 12 300 м, пеший подьем по дороге по хребту</a:t>
            </a:r>
          </a:p>
          <a:p>
            <a:pPr marL="457200" indent="-457200">
              <a:buSzPct val="100000"/>
              <a:buAutoNum type="arabicPeriod" startAt="4"/>
              <a:defRPr sz="1600"/>
            </a:pPr>
          </a:p>
          <a:p>
            <a:pPr marL="457200" indent="-457200">
              <a:defRPr sz="1400"/>
            </a:pPr>
            <a:r>
              <a:t>КАРТА КУРОРТА доступна по ссылке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https://polyanaski.ru/resort/map/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Box 2"/>
          <p:cNvSpPr txBox="1"/>
          <p:nvPr/>
        </p:nvSpPr>
        <p:spPr>
          <a:xfrm>
            <a:off x="1790504" y="1557494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VENUE PICTURES</a:t>
            </a:r>
          </a:p>
        </p:txBody>
      </p:sp>
      <p:sp>
        <p:nvSpPr>
          <p:cNvPr id="312" name="TextBox 2"/>
          <p:cNvSpPr txBox="1"/>
          <p:nvPr/>
        </p:nvSpPr>
        <p:spPr>
          <a:xfrm>
            <a:off x="172719" y="359617"/>
            <a:ext cx="6062289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СКЛОН квалификации: Салымовский цирк</a:t>
            </a:r>
          </a:p>
        </p:txBody>
      </p:sp>
      <p:pic>
        <p:nvPicPr>
          <p:cNvPr id="313" name="quali.jpg" descr="qual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716" y="862152"/>
            <a:ext cx="8644704" cy="6483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Box 2"/>
          <p:cNvSpPr txBox="1"/>
          <p:nvPr/>
        </p:nvSpPr>
        <p:spPr>
          <a:xfrm>
            <a:off x="1790504" y="1557494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VENUE PICTURES</a:t>
            </a:r>
          </a:p>
        </p:txBody>
      </p:sp>
      <p:sp>
        <p:nvSpPr>
          <p:cNvPr id="316" name="TextBox 2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Склон </a:t>
            </a:r>
            <a:r>
              <a:t>финала</a:t>
            </a:r>
            <a:r>
              <a:t>:</a:t>
            </a:r>
          </a:p>
        </p:txBody>
      </p:sp>
      <p:pic>
        <p:nvPicPr>
          <p:cNvPr id="317" name="final.jpg" descr="fi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114" y="877470"/>
            <a:ext cx="8488815" cy="6366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Espace réservé du numéro de diapositive 3"/>
          <p:cNvSpPr txBox="1"/>
          <p:nvPr>
            <p:ph type="sldNum" sz="quarter" idx="4294967295"/>
          </p:nvPr>
        </p:nvSpPr>
        <p:spPr>
          <a:xfrm>
            <a:off x="8291328" y="6429693"/>
            <a:ext cx="224023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0" name="ZoneTexte 4"/>
          <p:cNvSpPr txBox="1"/>
          <p:nvPr/>
        </p:nvSpPr>
        <p:spPr>
          <a:xfrm>
            <a:off x="172719" y="1093693"/>
            <a:ext cx="8670244" cy="476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400"/>
            </a:pPr>
            <a:r>
              <a:t>12 февраля</a:t>
            </a:r>
          </a:p>
          <a:p>
            <a:pPr>
              <a:defRPr sz="1400"/>
            </a:pPr>
            <a:r>
              <a:t>18:00 - Райдерс митинг (FWQ)</a:t>
            </a:r>
          </a:p>
          <a:p>
            <a:pPr>
              <a:defRPr sz="1400"/>
            </a:pPr>
            <a:r>
              <a:t>Что будет: брифинг участников, раздача стартовых номеров, представление организаторов и спонсоров </a:t>
            </a:r>
          </a:p>
          <a:p>
            <a:pPr>
              <a:defRPr sz="1400"/>
            </a:pPr>
            <a:r>
              <a:t>Место встречи: бар Мюнхгаузен, 2 этаж на нижней станции "Альпика" ГТЦ "Газпром«</a:t>
            </a:r>
          </a:p>
          <a:p>
            <a:pPr>
              <a:defRPr sz="1400"/>
            </a:pPr>
            <a:r>
              <a:t>20:00 - Презентация The North Face FUTURELIGHT™</a:t>
            </a:r>
          </a:p>
          <a:p>
            <a:pPr>
              <a:defRPr sz="1400"/>
            </a:pPr>
            <a:r>
              <a:t>Место встречи: бар Мюнхгаузен, 2 этаж на нижней станции "Альпика" ГТЦ "Газпром«</a:t>
            </a:r>
          </a:p>
          <a:p>
            <a:pPr>
              <a:defRPr sz="1400"/>
            </a:pPr>
            <a:r>
              <a:t>20:30 - Лекция: как выигрывать FWQ</a:t>
            </a:r>
          </a:p>
          <a:p>
            <a:pPr>
              <a:defRPr sz="1400"/>
            </a:pPr>
            <a:r>
              <a:t>Что будет: Гриша Корнеев поделится секретами успеха на соревнованиях по фрирайду</a:t>
            </a:r>
          </a:p>
          <a:p>
            <a:pPr>
              <a:defRPr sz="1400"/>
            </a:pPr>
            <a:r>
              <a:t>Место встречи: бар Мюнхгаузен, 2 этаж на нижней станции "Альпика" ГТЦ "Газпром" </a:t>
            </a:r>
          </a:p>
          <a:p>
            <a:pPr>
              <a:defRPr sz="1400"/>
            </a:pPr>
            <a:r>
              <a:t>21:00 - Apre-ski вечеринка</a:t>
            </a:r>
          </a:p>
          <a:p>
            <a:pPr>
              <a:defRPr sz="1400"/>
            </a:pPr>
            <a:r>
              <a:t>Место встречи: бар Мюнхгаузен, 2 этаж на нижней станции "Альпика" ГТЦ "Газпром«</a:t>
            </a:r>
          </a:p>
          <a:p>
            <a:pPr>
              <a:defRPr b="1" sz="1400"/>
            </a:pPr>
          </a:p>
          <a:p>
            <a:pPr>
              <a:defRPr b="1" sz="1400"/>
            </a:pPr>
            <a:r>
              <a:t>13 февраля</a:t>
            </a:r>
          </a:p>
          <a:p>
            <a:pPr>
              <a:defRPr sz="1400"/>
            </a:pPr>
            <a:r>
              <a:t>09:00 - мастер-класс Лавинная безопасность </a:t>
            </a:r>
          </a:p>
          <a:p>
            <a:pPr>
              <a:defRPr sz="1400"/>
            </a:pPr>
            <a:r>
              <a:t>14:00 - мастер-класс - Техники ски-тура и ски-альпинизма</a:t>
            </a:r>
          </a:p>
          <a:p>
            <a:pPr>
              <a:defRPr sz="1400"/>
            </a:pPr>
            <a:r>
              <a:t>19:00 - Мастер-класс по оказанию первой помощи</a:t>
            </a:r>
          </a:p>
          <a:p>
            <a:pPr>
              <a:defRPr sz="1400"/>
            </a:pPr>
            <a:r>
              <a:t>Место встречи: помещение ресторана на 3 этаже на нижней станции "Альпика" ГТЦ "Газпром»</a:t>
            </a:r>
          </a:p>
          <a:p>
            <a:pPr>
              <a:defRPr sz="1400"/>
            </a:pPr>
            <a:r>
              <a:t>21:00 - Apre-ski вечеринка. Тема: история кубков России по фрирайду</a:t>
            </a:r>
          </a:p>
          <a:p>
            <a:pPr>
              <a:defRPr sz="1400"/>
            </a:pPr>
            <a:r>
              <a:t>Место встречи: бар Мюнхгаузен , 2 этаж на нижней станции "Альпика" ГТЦ "Газпром"</a:t>
            </a:r>
          </a:p>
          <a:p>
            <a:pPr>
              <a:defRPr sz="1400"/>
            </a:pPr>
          </a:p>
          <a:p>
            <a:pPr>
              <a:defRPr sz="2000"/>
            </a:pPr>
            <a:br>
              <a:rPr sz="1400"/>
            </a:br>
          </a:p>
        </p:txBody>
      </p:sp>
      <p:sp>
        <p:nvSpPr>
          <p:cNvPr id="321" name="TextBox 2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ПРОГРАММА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Espace réservé du numéro de diapositive 3"/>
          <p:cNvSpPr txBox="1"/>
          <p:nvPr>
            <p:ph type="sldNum" sz="quarter" idx="4294967295"/>
          </p:nvPr>
        </p:nvSpPr>
        <p:spPr>
          <a:xfrm>
            <a:off x="8291328" y="6429693"/>
            <a:ext cx="224023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4" name="ZoneTexte 4"/>
          <p:cNvSpPr txBox="1"/>
          <p:nvPr/>
        </p:nvSpPr>
        <p:spPr>
          <a:xfrm>
            <a:off x="172719" y="1093693"/>
            <a:ext cx="8670244" cy="537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400"/>
            </a:pPr>
            <a:r>
              <a:t>14 февраля</a:t>
            </a:r>
          </a:p>
          <a:p>
            <a:pPr>
              <a:defRPr sz="1400"/>
            </a:pPr>
            <a:r>
              <a:t>08:30 - Просмотр трассы Alpika Freeride by Alpindustria 2*</a:t>
            </a:r>
          </a:p>
          <a:p>
            <a:pPr>
              <a:defRPr sz="1400"/>
            </a:pPr>
            <a:r>
              <a:t>Место встречи: уточняйте на брифинге</a:t>
            </a:r>
          </a:p>
          <a:p>
            <a:pPr>
              <a:defRPr sz="1400"/>
            </a:pPr>
            <a:r>
              <a:t>10:00 - Возможная квалификация Alpika Freeride by Alpindustria 2* (по погоде)</a:t>
            </a:r>
          </a:p>
          <a:p>
            <a:pPr>
              <a:defRPr sz="1400"/>
            </a:pPr>
            <a:r>
              <a:t>Место встречи: уточняйте на брифинге</a:t>
            </a:r>
          </a:p>
          <a:p>
            <a:pPr>
              <a:defRPr sz="1400"/>
            </a:pPr>
            <a:r>
              <a:t>19:00 - Лекция: Безопасность в горах </a:t>
            </a:r>
          </a:p>
          <a:p>
            <a:pPr>
              <a:defRPr sz="1400"/>
            </a:pPr>
            <a:r>
              <a:t>Место встречи: помещение ресторана на 3 этаже на нижней станции "Альпика" ГТЦ "Газпром"</a:t>
            </a:r>
          </a:p>
          <a:p>
            <a:pPr>
              <a:defRPr sz="1400"/>
            </a:pPr>
            <a:r>
              <a:t>Проводит Гид-преподаватель </a:t>
            </a:r>
            <a:r>
              <a:rPr i="1"/>
              <a:t>IFMGA </a:t>
            </a:r>
            <a:r>
              <a:t>Jimmy Odén</a:t>
            </a:r>
          </a:p>
          <a:p>
            <a:pPr>
              <a:defRPr sz="1400"/>
            </a:pPr>
            <a:r>
              <a:t>21:00 - Apre-ski вечеринка. Тема: лыжи DPS и все что с ними связано.</a:t>
            </a:r>
          </a:p>
          <a:p>
            <a:pPr>
              <a:defRPr sz="1400"/>
            </a:pPr>
            <a:r>
              <a:t>Место встречи: бар Мюнхгаузен , 2 этаж на нижней станции "Альпика" ГТЦ "Газпром"</a:t>
            </a:r>
          </a:p>
          <a:p>
            <a:pPr>
              <a:defRPr b="1" sz="1400"/>
            </a:pPr>
          </a:p>
          <a:p>
            <a:pPr>
              <a:defRPr b="1" sz="1400"/>
            </a:pPr>
            <a:r>
              <a:t>15 февраля</a:t>
            </a:r>
          </a:p>
          <a:p>
            <a:pPr>
              <a:defRPr sz="1400"/>
            </a:pPr>
            <a:r>
              <a:t>10:00 - Финал Alpika Freeride by Alpindustria 2*</a:t>
            </a:r>
          </a:p>
          <a:p>
            <a:pPr>
              <a:defRPr sz="1400"/>
            </a:pPr>
            <a:r>
              <a:t>Место встречи: уточняйте на брифинге</a:t>
            </a:r>
          </a:p>
          <a:p>
            <a:pPr>
              <a:defRPr sz="1400"/>
            </a:pPr>
            <a:r>
              <a:t>19:00 - Подведение итогов, торжественное награждение</a:t>
            </a:r>
          </a:p>
          <a:p>
            <a:pPr>
              <a:defRPr sz="1400"/>
            </a:pPr>
            <a:r>
              <a:t>Место встречи: площадь на выкате нижней станции "Альпика" ГТЦ "Газпром" </a:t>
            </a:r>
          </a:p>
          <a:p>
            <a:pPr>
              <a:defRPr sz="1400"/>
            </a:pPr>
            <a:r>
              <a:t>21:00 - Заключительная вечеринка в стиле AFAF</a:t>
            </a:r>
          </a:p>
          <a:p>
            <a:pPr>
              <a:defRPr sz="1400"/>
            </a:pPr>
          </a:p>
          <a:p>
            <a:pPr>
              <a:defRPr b="1" sz="1400"/>
            </a:pPr>
            <a:r>
              <a:t>16 февраля</a:t>
            </a:r>
          </a:p>
          <a:p>
            <a:pPr>
              <a:defRPr sz="1400"/>
            </a:pPr>
            <a:r>
              <a:t>Запасной день в случае сдвига по погодным условиям</a:t>
            </a:r>
          </a:p>
          <a:p>
            <a:pPr>
              <a:defRPr sz="1400"/>
            </a:pPr>
            <a:r>
              <a:t>10:00 - возможное групповое восхождение на скитуре на одну из вершин.</a:t>
            </a:r>
          </a:p>
          <a:p>
            <a:pPr>
              <a:defRPr sz="1400"/>
            </a:pPr>
            <a:r>
              <a:t>Место встречи: нжняя станция "Альпика" ГТЦ "Газпром"</a:t>
            </a:r>
          </a:p>
          <a:p>
            <a:pPr>
              <a:defRPr sz="1400"/>
            </a:pPr>
            <a:br/>
          </a:p>
          <a:p>
            <a:pPr>
              <a:defRPr sz="2000"/>
            </a:pPr>
            <a:br>
              <a:rPr sz="1400"/>
            </a:br>
          </a:p>
        </p:txBody>
      </p:sp>
      <p:sp>
        <p:nvSpPr>
          <p:cNvPr id="325" name="TextBox 2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ПРОГРАММА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Box 2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SOCIAL MEDIA</a:t>
            </a:r>
          </a:p>
        </p:txBody>
      </p:sp>
      <p:sp>
        <p:nvSpPr>
          <p:cNvPr id="328" name="Rectangle 3"/>
          <p:cNvSpPr txBox="1"/>
          <p:nvPr/>
        </p:nvSpPr>
        <p:spPr>
          <a:xfrm>
            <a:off x="317861" y="1175725"/>
            <a:ext cx="8562705" cy="395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12700">
              <a:defRPr sz="1600"/>
            </a:pPr>
            <a:r>
              <a:t>Мы зависим от вашей активности в социальных сетях по продвижению культуры фрирайда и соревнований </a:t>
            </a:r>
            <a:r>
              <a:t>FWQ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Просим вас</a:t>
            </a:r>
            <a:r>
              <a:t> </a:t>
            </a:r>
            <a:r>
              <a:rPr b="1"/>
              <a:t>репостить в ваших аккаунтах </a:t>
            </a:r>
            <a:r>
              <a:rPr b="1"/>
              <a:t> Instagram/Facebook </a:t>
            </a:r>
            <a:r>
              <a:t>насколько это возможно</a:t>
            </a:r>
            <a:r>
              <a:t>: </a:t>
            </a:r>
            <a:r>
              <a:t>фото, начало трансляции, видео</a:t>
            </a:r>
            <a:r>
              <a:t>…</a:t>
            </a:r>
          </a:p>
          <a:p>
            <a:pPr algn="just">
              <a:defRPr sz="1600"/>
            </a:pPr>
          </a:p>
          <a:p>
            <a:pPr algn="just">
              <a:defRPr sz="1600"/>
            </a:pPr>
            <a:r>
              <a:t>Делитесь своими эмоциями</a:t>
            </a:r>
            <a:r>
              <a:t>, </a:t>
            </a:r>
            <a:r>
              <a:t>а также упоминайте наши аккаунты и официальные хэштеги</a:t>
            </a:r>
            <a:r>
              <a:t> </a:t>
            </a:r>
            <a:r>
              <a:rPr b="1"/>
              <a:t>#</a:t>
            </a:r>
            <a:r>
              <a:rPr b="1"/>
              <a:t>FWQ20</a:t>
            </a:r>
            <a:r>
              <a:rPr b="1"/>
              <a:t> #AFAF2020 #ThisIsFreeride #Alpindustria</a:t>
            </a:r>
            <a:endParaRPr b="1"/>
          </a:p>
          <a:p>
            <a:pPr algn="just">
              <a:defRPr sz="1600"/>
            </a:pPr>
            <a:endParaRPr u="sng"/>
          </a:p>
          <a:p>
            <a:pPr algn="just">
              <a:defRPr sz="1600"/>
            </a:pPr>
            <a:r>
              <a:t>Instagram : 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@</a:t>
            </a:r>
            <a:r>
              <a:rPr u="sng">
                <a:solidFill>
                  <a:schemeClr val="accent5"/>
                </a:solidFill>
              </a:rPr>
              <a:t>freeskifest</a:t>
            </a:r>
            <a:endParaRPr u="sng">
              <a:solidFill>
                <a:schemeClr val="accent5"/>
              </a:solidFill>
            </a:endParaRPr>
          </a:p>
          <a:p>
            <a:pPr algn="just">
              <a:defRPr sz="1600" u="sng"/>
            </a:pPr>
          </a:p>
          <a:p>
            <a:pPr algn="just">
              <a:defRPr sz="1600"/>
            </a:pPr>
            <a:endParaRPr u="sng"/>
          </a:p>
          <a:p>
            <a:pPr algn="just">
              <a:defRPr sz="1600"/>
            </a:pPr>
            <a:r>
              <a:t>Все видео будут доступны на канале АльпИндустрия</a:t>
            </a:r>
            <a:r>
              <a:t> в YouTube</a:t>
            </a:r>
          </a:p>
          <a:p>
            <a:pPr algn="just">
              <a:defRPr b="1" sz="1600"/>
            </a:pPr>
          </a:p>
          <a:p>
            <a:pPr>
              <a:defRPr b="1" sz="1600"/>
            </a:pPr>
          </a:p>
        </p:txBody>
      </p:sp>
      <p:pic>
        <p:nvPicPr>
          <p:cNvPr id="32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72760" y="3158596"/>
            <a:ext cx="2646845" cy="806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1"/>
          <p:cNvSpPr txBox="1"/>
          <p:nvPr/>
        </p:nvSpPr>
        <p:spPr>
          <a:xfrm>
            <a:off x="187234" y="1252390"/>
            <a:ext cx="8480223" cy="359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Для участников доступны комплексные обеды по цене 450 руб в баре Мюнхаузен с 15:00 ежедневно</a:t>
            </a:r>
          </a:p>
          <a:p>
            <a:pPr marL="285750" indent="-285750">
              <a:defRPr sz="2000"/>
            </a:pP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Участники использующие съемку на </a:t>
            </a:r>
            <a:r>
              <a:t>GoPro </a:t>
            </a:r>
            <a:r>
              <a:t>своих проездов, могут передать свои записи Полине Поповой в telegram @polina_afaf для последующего монтажа</a:t>
            </a:r>
          </a:p>
          <a:p>
            <a:pPr marL="285750" indent="-285750">
              <a:buSzPct val="100000"/>
              <a:buFont typeface="Arial"/>
              <a:buChar char="•"/>
              <a:defRPr sz="2000"/>
            </a:pP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Носите с собой стартовую манишку всегда!!!</a:t>
            </a:r>
          </a:p>
          <a:p>
            <a:pPr>
              <a:defRPr sz="2000"/>
            </a:pPr>
          </a:p>
          <a:p>
            <a:pPr marL="285750" indent="-285750">
              <a:buSzPct val="100000"/>
              <a:buFont typeface="Arial"/>
              <a:buChar char="•"/>
              <a:defRPr sz="2000"/>
            </a:pPr>
            <a:r>
              <a:t>Если вы хотите дать интервью для трансляции или последующего использования, свяжитесь с Полиной Поповой и предоставьте краткую информацию о себе</a:t>
            </a:r>
          </a:p>
        </p:txBody>
      </p:sp>
      <p:sp>
        <p:nvSpPr>
          <p:cNvPr id="332" name="TextBox 2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ВАЖНАЯ ИНФОРМАЦИЯ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 3"/>
          <p:cNvSpPr/>
          <p:nvPr/>
        </p:nvSpPr>
        <p:spPr>
          <a:xfrm>
            <a:off x="-1" y="339501"/>
            <a:ext cx="6372202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sp>
        <p:nvSpPr>
          <p:cNvPr id="335" name="TextBox 1"/>
          <p:cNvSpPr txBox="1"/>
          <p:nvPr/>
        </p:nvSpPr>
        <p:spPr>
          <a:xfrm>
            <a:off x="172719" y="381892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ПОРЯДОК СТАРТОВ</a:t>
            </a:r>
          </a:p>
        </p:txBody>
      </p:sp>
      <p:sp>
        <p:nvSpPr>
          <p:cNvPr id="336" name="ZoneTexte 2"/>
          <p:cNvSpPr txBox="1"/>
          <p:nvPr/>
        </p:nvSpPr>
        <p:spPr>
          <a:xfrm>
            <a:off x="348084" y="1513585"/>
            <a:ext cx="8532482" cy="359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 </a:t>
            </a:r>
            <a:r>
              <a:t>Квалификационный заезд:</a:t>
            </a:r>
          </a:p>
          <a:p>
            <a:pPr>
              <a:defRPr sz="2000"/>
            </a:pPr>
          </a:p>
          <a:p>
            <a:pPr marL="342900" indent="-342900">
              <a:buSzPct val="100000"/>
              <a:buFont typeface="Arial"/>
              <a:buChar char="•"/>
              <a:defRPr sz="2000"/>
            </a:pPr>
            <a:r>
              <a:t>SNOWBOARD WOMEN</a:t>
            </a:r>
            <a:r>
              <a:t> / </a:t>
            </a:r>
            <a:r>
              <a:t>SKI WOMEN</a:t>
            </a:r>
          </a:p>
          <a:p>
            <a:pPr marL="342900" indent="-342900">
              <a:buSzPct val="100000"/>
              <a:buFont typeface="Arial"/>
              <a:buChar char="•"/>
              <a:defRPr sz="2000"/>
            </a:pPr>
            <a:r>
              <a:t>SNOWBOARD MEN</a:t>
            </a:r>
            <a:r>
              <a:t> / </a:t>
            </a:r>
            <a:r>
              <a:t>SKI MEN</a:t>
            </a:r>
          </a:p>
          <a:p>
            <a:pPr marL="342900" indent="-342900">
              <a:buSzPct val="100000"/>
              <a:buFont typeface="Arial"/>
              <a:buChar char="•"/>
              <a:defRPr sz="2000"/>
            </a:pPr>
          </a:p>
          <a:p>
            <a:pPr>
              <a:defRPr sz="2000"/>
            </a:pPr>
            <a:r>
              <a:t>Финальный заезд (допускается 15 лыжников, 5 лыжниц, 15 снобордистов и 5 сноубордисток - ориентировочно)</a:t>
            </a:r>
          </a:p>
          <a:p>
            <a:pPr>
              <a:defRPr sz="2000"/>
            </a:pPr>
          </a:p>
          <a:p>
            <a:pPr marL="342900" indent="-342900">
              <a:buSzPct val="100000"/>
              <a:buFont typeface="Arial"/>
              <a:buChar char="•"/>
              <a:defRPr sz="2000"/>
            </a:pPr>
            <a:r>
              <a:t>SNOWBOARD WOMEN</a:t>
            </a:r>
            <a:r>
              <a:t> / </a:t>
            </a:r>
            <a:r>
              <a:t>SKI WOMEN</a:t>
            </a:r>
          </a:p>
          <a:p>
            <a:pPr marL="342900" indent="-342900">
              <a:buSzPct val="100000"/>
              <a:buFont typeface="Arial"/>
              <a:buChar char="•"/>
              <a:defRPr sz="2000"/>
            </a:pPr>
            <a:r>
              <a:t>SNOWBOARD MEN</a:t>
            </a:r>
            <a:r>
              <a:t> / </a:t>
            </a:r>
            <a:r>
              <a:t>SKI MEN</a:t>
            </a:r>
          </a:p>
          <a:p>
            <a:pPr>
              <a:defRPr sz="2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1"/>
          <p:cNvSpPr txBox="1"/>
          <p:nvPr/>
        </p:nvSpPr>
        <p:spPr>
          <a:xfrm>
            <a:off x="283651" y="2097740"/>
            <a:ext cx="8508274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000"/>
            </a:lvl1pPr>
          </a:lstStyle>
          <a:p>
            <a:pPr/>
            <a:r>
              <a:t>ВОПРОСЫ?</a:t>
            </a:r>
          </a:p>
        </p:txBody>
      </p:sp>
      <p:pic>
        <p:nvPicPr>
          <p:cNvPr id="339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3815975"/>
            <a:ext cx="2540000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3"/>
          <p:cNvSpPr/>
          <p:nvPr/>
        </p:nvSpPr>
        <p:spPr>
          <a:xfrm>
            <a:off x="-1" y="339501"/>
            <a:ext cx="6372202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sp>
        <p:nvSpPr>
          <p:cNvPr id="259" name="TextBox 1"/>
          <p:cNvSpPr txBox="1"/>
          <p:nvPr/>
        </p:nvSpPr>
        <p:spPr>
          <a:xfrm>
            <a:off x="172719" y="359617"/>
            <a:ext cx="606228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ПАРТНЕРЫ</a:t>
            </a:r>
          </a:p>
        </p:txBody>
      </p:sp>
      <p:pic>
        <p:nvPicPr>
          <p:cNvPr id="260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075" y="3063240"/>
            <a:ext cx="8001001" cy="3169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5976" y="1627632"/>
            <a:ext cx="3736848" cy="1200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Espace réservé du numéro de diapositive 3"/>
          <p:cNvSpPr txBox="1"/>
          <p:nvPr>
            <p:ph type="sldNum" sz="quarter" idx="4294967295"/>
          </p:nvPr>
        </p:nvSpPr>
        <p:spPr>
          <a:xfrm>
            <a:off x="8522719" y="6429692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4" name="TextBox 6"/>
          <p:cNvSpPr txBox="1"/>
          <p:nvPr/>
        </p:nvSpPr>
        <p:spPr>
          <a:xfrm>
            <a:off x="3178985" y="3047999"/>
            <a:ext cx="5633322" cy="14344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Здание канатной дороги Альпика</a:t>
            </a:r>
            <a:r>
              <a:t>:</a:t>
            </a:r>
            <a:br/>
            <a:r>
              <a:rPr b="0"/>
              <a:t>Аккредитация райдеров  - магазин «Альпиндустрия» (2 эт)</a:t>
            </a:r>
            <a:endParaRPr b="0"/>
          </a:p>
          <a:p>
            <a:pPr/>
            <a:r>
              <a:t>Встречи райдеров, лекции и вечеринки – бар Мюнхаузен (3 эт)</a:t>
            </a:r>
          </a:p>
        </p:txBody>
      </p:sp>
      <p:sp>
        <p:nvSpPr>
          <p:cNvPr id="265" name="TextBox 10"/>
          <p:cNvSpPr txBox="1"/>
          <p:nvPr/>
        </p:nvSpPr>
        <p:spPr>
          <a:xfrm>
            <a:off x="4104928" y="1168976"/>
            <a:ext cx="4052955" cy="14344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Зона соревнований</a:t>
            </a:r>
            <a:r>
              <a:t>:</a:t>
            </a:r>
            <a:br/>
            <a:r>
              <a:t>Салымовский цирк</a:t>
            </a:r>
            <a:endParaRPr b="0"/>
          </a:p>
          <a:p>
            <a:pPr/>
            <a:r>
              <a:t>Канатная дорога – старт в районе отм.2250м, финиш в районе отм.1700м </a:t>
            </a:r>
          </a:p>
        </p:txBody>
      </p:sp>
      <p:sp>
        <p:nvSpPr>
          <p:cNvPr id="266" name="TextBox 11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КАРТА КУРОРТА ГАЗПРОМ «АЛЬПИКА».</a:t>
            </a:r>
          </a:p>
        </p:txBody>
      </p:sp>
      <p:pic>
        <p:nvPicPr>
          <p:cNvPr id="26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3963" t="21601" r="48829" b="26769"/>
          <a:stretch>
            <a:fillRect/>
          </a:stretch>
        </p:blipFill>
        <p:spPr>
          <a:xfrm>
            <a:off x="426551" y="1116040"/>
            <a:ext cx="2536298" cy="553084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traight Arrow Connector 9"/>
          <p:cNvSpPr/>
          <p:nvPr/>
        </p:nvSpPr>
        <p:spPr>
          <a:xfrm flipH="1" flipV="1">
            <a:off x="1900586" y="1730188"/>
            <a:ext cx="2204347" cy="1"/>
          </a:xfrm>
          <a:prstGeom prst="line">
            <a:avLst/>
          </a:prstGeom>
          <a:ln w="5715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9" name="Oval 7"/>
          <p:cNvSpPr/>
          <p:nvPr/>
        </p:nvSpPr>
        <p:spPr>
          <a:xfrm>
            <a:off x="2200436" y="5628092"/>
            <a:ext cx="576065" cy="432049"/>
          </a:xfrm>
          <a:prstGeom prst="ellipse">
            <a:avLst/>
          </a:prstGeom>
          <a:ln w="127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cxnSp>
        <p:nvCxnSpPr>
          <p:cNvPr id="270" name="Straight Arrow Connector 5"/>
          <p:cNvCxnSpPr>
            <a:stCxn id="264" idx="0"/>
            <a:endCxn id="269" idx="0"/>
          </p:cNvCxnSpPr>
          <p:nvPr/>
        </p:nvCxnSpPr>
        <p:spPr>
          <a:xfrm flipH="1">
            <a:off x="2488468" y="3765232"/>
            <a:ext cx="3507178" cy="2078885"/>
          </a:xfrm>
          <a:prstGeom prst="straightConnector1">
            <a:avLst/>
          </a:prstGeom>
          <a:ln w="57150">
            <a:solidFill>
              <a:srgbClr val="FF0000"/>
            </a:solidFill>
            <a:miter/>
            <a:tailEnd type="triangle"/>
          </a:ln>
        </p:spPr>
      </p:cxnSp>
      <p:pic>
        <p:nvPicPr>
          <p:cNvPr id="271" name="Рисунок 25" descr="Рисунок 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0727" y="4993092"/>
            <a:ext cx="25400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3"/>
          <p:cNvSpPr/>
          <p:nvPr/>
        </p:nvSpPr>
        <p:spPr>
          <a:xfrm>
            <a:off x="-1" y="339501"/>
            <a:ext cx="6372202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sp>
        <p:nvSpPr>
          <p:cNvPr id="274" name="TextBox 1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Добро пожаловать в Красную Поляну</a:t>
            </a:r>
          </a:p>
        </p:txBody>
      </p:sp>
      <p:sp>
        <p:nvSpPr>
          <p:cNvPr id="275" name="Rectangle 6"/>
          <p:cNvSpPr txBox="1"/>
          <p:nvPr/>
        </p:nvSpPr>
        <p:spPr>
          <a:xfrm>
            <a:off x="284088" y="1387050"/>
            <a:ext cx="8463280" cy="473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ПРОГНОЗ ПОГОДЫ НА ЧЕТВЕРГ</a:t>
            </a:r>
          </a:p>
          <a:p>
            <a:pPr>
              <a:spcBef>
                <a:spcPts val="600"/>
              </a:spcBef>
            </a:pPr>
            <a:r>
              <a:t>Облачность - возможен туман</a:t>
            </a:r>
          </a:p>
          <a:p>
            <a:pPr>
              <a:spcBef>
                <a:spcPts val="600"/>
              </a:spcBef>
            </a:pPr>
            <a:r>
              <a:t>Видимость - плохая, идет снег 0,5-1,8 мм в час до 17:00</a:t>
            </a:r>
          </a:p>
          <a:p>
            <a:pPr>
              <a:spcBef>
                <a:spcPts val="600"/>
              </a:spcBef>
            </a:pPr>
            <a:r>
              <a:t>Ветер 1 м/с север/северо-восток</a:t>
            </a:r>
          </a:p>
          <a:p>
            <a:pPr>
              <a:spcBef>
                <a:spcPts val="600"/>
              </a:spcBef>
            </a:pPr>
            <a:r>
              <a:t>Температура воздуха </a:t>
            </a:r>
            <a:r>
              <a:t>@ 2</a:t>
            </a:r>
            <a:r>
              <a:t>25</a:t>
            </a:r>
            <a:r>
              <a:t>0m (</a:t>
            </a:r>
            <a:r>
              <a:t>высшая точка</a:t>
            </a:r>
            <a:r>
              <a:t>) -12 градусов</a:t>
            </a:r>
          </a:p>
          <a:p>
            <a:pPr>
              <a:spcBef>
                <a:spcPts val="600"/>
              </a:spcBef>
            </a:pPr>
          </a:p>
          <a:p>
            <a:pPr>
              <a:defRPr b="1"/>
            </a:pPr>
            <a:r>
              <a:t>ПРОГНОЗ ПОГОДЫ НА ПЯТНИЦУ</a:t>
            </a:r>
          </a:p>
          <a:p>
            <a:pPr>
              <a:spcBef>
                <a:spcPts val="600"/>
              </a:spcBef>
            </a:pPr>
            <a:r>
              <a:t>Облачность преимущественно без облаков</a:t>
            </a:r>
          </a:p>
          <a:p>
            <a:pPr>
              <a:spcBef>
                <a:spcPts val="600"/>
              </a:spcBef>
            </a:pPr>
            <a:r>
              <a:t>Видимость хорошая</a:t>
            </a:r>
          </a:p>
          <a:p>
            <a:pPr>
              <a:spcBef>
                <a:spcPts val="600"/>
              </a:spcBef>
            </a:pPr>
            <a:r>
              <a:t>Ветер 1 м/с север/северо-восток</a:t>
            </a:r>
          </a:p>
          <a:p>
            <a:pPr>
              <a:spcBef>
                <a:spcPts val="600"/>
              </a:spcBef>
            </a:pPr>
            <a:r>
              <a:t>Температура воздуха </a:t>
            </a:r>
            <a:r>
              <a:t>@ 2</a:t>
            </a:r>
            <a:r>
              <a:t>2</a:t>
            </a:r>
            <a:r>
              <a:t>00m (</a:t>
            </a:r>
            <a:r>
              <a:t>высшая точка</a:t>
            </a:r>
            <a:r>
              <a:t>) -10 -14 градусов</a:t>
            </a:r>
          </a:p>
          <a:p>
            <a:pPr>
              <a:spcBef>
                <a:spcPts val="600"/>
              </a:spcBef>
            </a:pPr>
          </a:p>
          <a:p>
            <a:pPr>
              <a:spcBef>
                <a:spcPts val="600"/>
              </a:spcBef>
              <a:defRPr b="1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ctangle 3"/>
          <p:cNvSpPr/>
          <p:nvPr/>
        </p:nvSpPr>
        <p:spPr>
          <a:xfrm>
            <a:off x="-1" y="339501"/>
            <a:ext cx="6372202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sp>
        <p:nvSpPr>
          <p:cNvPr id="278" name="TextBox 1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ОБЯЗАТЕЛЬНОЕ СНАРЯЖЕНИЕ</a:t>
            </a:r>
          </a:p>
        </p:txBody>
      </p:sp>
      <p:sp>
        <p:nvSpPr>
          <p:cNvPr id="279" name="ZoneTexte 4"/>
          <p:cNvSpPr txBox="1"/>
          <p:nvPr/>
        </p:nvSpPr>
        <p:spPr>
          <a:xfrm>
            <a:off x="329016" y="1219526"/>
            <a:ext cx="8477862" cy="4883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marL="366230" indent="-146492">
              <a:lnSpc>
                <a:spcPct val="130000"/>
              </a:lnSpc>
              <a:buSzPct val="75000"/>
              <a:buChar char="•"/>
              <a:defRPr sz="2000"/>
            </a:pPr>
            <a:r>
              <a:t>Лавинный щуп и лопата в рюкзаке</a:t>
            </a:r>
          </a:p>
          <a:p>
            <a:pPr lvl="1" marL="366230" indent="-146492">
              <a:lnSpc>
                <a:spcPct val="130000"/>
              </a:lnSpc>
              <a:buSzPct val="75000"/>
              <a:buChar char="•"/>
              <a:defRPr sz="2000"/>
            </a:pPr>
            <a:r>
              <a:t>Лавинный датчик с заряженными батареями, закрепленный на теле</a:t>
            </a:r>
          </a:p>
          <a:p>
            <a:pPr lvl="1" marL="366230" indent="-146492">
              <a:lnSpc>
                <a:spcPct val="130000"/>
              </a:lnSpc>
              <a:buSzPct val="75000"/>
              <a:buChar char="•"/>
              <a:defRPr sz="2000"/>
            </a:pPr>
            <a:r>
              <a:t>Защита спины</a:t>
            </a:r>
            <a:r>
              <a:t>	</a:t>
            </a:r>
            <a:endParaRPr sz="2800"/>
          </a:p>
          <a:p>
            <a:pPr lvl="1" marL="366230" indent="-146492">
              <a:lnSpc>
                <a:spcPct val="130000"/>
              </a:lnSpc>
              <a:buSzPct val="75000"/>
              <a:buChar char="•"/>
              <a:defRPr sz="2000"/>
            </a:pPr>
            <a:r>
              <a:t>Шлем</a:t>
            </a:r>
          </a:p>
          <a:p>
            <a:pPr lvl="1" marL="366230" indent="-146492">
              <a:lnSpc>
                <a:spcPct val="130000"/>
              </a:lnSpc>
              <a:buSzPct val="75000"/>
              <a:buChar char="•"/>
              <a:defRPr sz="2000"/>
            </a:pPr>
            <a:r>
              <a:t>Стартовая манишка</a:t>
            </a:r>
          </a:p>
          <a:p>
            <a:pPr lvl="1" marL="366230" indent="-146492">
              <a:lnSpc>
                <a:spcPct val="130000"/>
              </a:lnSpc>
              <a:buSzPct val="75000"/>
              <a:buChar char="•"/>
              <a:defRPr sz="2000"/>
            </a:pPr>
            <a:r>
              <a:t>Датчик </a:t>
            </a:r>
            <a:r>
              <a:t>RECCO</a:t>
            </a:r>
          </a:p>
          <a:p>
            <a:pPr/>
          </a:p>
          <a:p>
            <a:pPr>
              <a:defRPr b="1"/>
            </a:pPr>
            <a:r>
              <a:t>ПРОВЕРКА ПЕРЕД СТАРТОМ</a:t>
            </a:r>
            <a:r>
              <a:t>: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Проверка лавинного датчика</a:t>
            </a:r>
            <a:r>
              <a:t>+ RECCO + </a:t>
            </a:r>
            <a:r>
              <a:t>снаряжения</a:t>
            </a:r>
            <a:r>
              <a:t> </a:t>
            </a:r>
            <a:r>
              <a:rPr b="1"/>
              <a:t>@ </a:t>
            </a:r>
            <a:r>
              <a:rPr b="1"/>
              <a:t>перед выходом на старт</a:t>
            </a:r>
            <a:br>
              <a:rPr b="1"/>
            </a:br>
          </a:p>
          <a:p>
            <a:pPr marL="285750" indent="-285750">
              <a:buSzPct val="100000"/>
              <a:buChar char="➢"/>
              <a:defRPr b="1"/>
            </a:pPr>
            <a:r>
              <a:t>Участник без вышеупомянутого снаряжения на старт не допускается, в протокол заносится </a:t>
            </a:r>
            <a:r>
              <a:t> DNS </a:t>
            </a:r>
            <a:r>
              <a:rPr b="0"/>
              <a:t>(Did Not Start)</a:t>
            </a:r>
            <a:r>
              <a:t>. </a:t>
            </a:r>
          </a:p>
        </p:txBody>
      </p:sp>
      <p:pic>
        <p:nvPicPr>
          <p:cNvPr id="280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5879" y="5285183"/>
            <a:ext cx="25400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1"/>
          <p:cNvSpPr txBox="1"/>
          <p:nvPr/>
        </p:nvSpPr>
        <p:spPr>
          <a:xfrm>
            <a:off x="-259081" y="955497"/>
            <a:ext cx="9196588" cy="659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449262">
              <a:spcBef>
                <a:spcPts val="600"/>
              </a:spcBef>
              <a:defRPr b="1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Как работает технология </a:t>
            </a:r>
            <a:r>
              <a:t>RECCO </a:t>
            </a:r>
            <a:r>
              <a:t>и почему это часть обязательного снаряжения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?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indent="449262">
              <a:defRPr sz="1000"/>
            </a:pPr>
          </a:p>
          <a:p>
            <a:pPr marL="735012" indent="-285750">
              <a:spcBef>
                <a:spcPts val="600"/>
              </a:spcBef>
              <a:buSzPct val="108000"/>
              <a:buFont typeface="Arial"/>
              <a:buChar char="•"/>
              <a:defRPr sz="1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Система </a:t>
            </a:r>
            <a:r>
              <a:t>RECCO </a:t>
            </a:r>
            <a:r>
              <a:rPr b="1"/>
              <a:t>это второй способ обнаружить попавшего в лавину </a:t>
            </a:r>
            <a:r>
              <a:t>в случае, если лавинный датчик по каким то причинам не обнаруживается</a:t>
            </a:r>
            <a:br/>
            <a:r>
              <a:t>(</a:t>
            </a:r>
            <a:r>
              <a:t>плохой сигнал</a:t>
            </a:r>
            <a:r>
              <a:t>, </a:t>
            </a:r>
            <a:r>
              <a:t>помехи от сигнала телефона или других устройств</a:t>
            </a:r>
            <a:r>
              <a:t>, </a:t>
            </a:r>
            <a:r>
              <a:t>сели батарейки, положение датчика и тд</a:t>
            </a:r>
            <a:r>
              <a:t>.)</a:t>
            </a:r>
          </a:p>
          <a:p>
            <a:pPr marL="735012" indent="-285750">
              <a:spcBef>
                <a:spcPts val="600"/>
              </a:spcBef>
              <a:buSzPct val="108000"/>
              <a:buFont typeface="Arial"/>
              <a:buChar char="•"/>
              <a:defRPr b="1" sz="16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Лавинный датчик при этом обязателен к использованию во время соревнования и катания </a:t>
            </a:r>
            <a:r>
              <a:rPr b="0">
                <a:solidFill>
                  <a:srgbClr val="000000"/>
                </a:solidFill>
              </a:rPr>
              <a:t>и датчики </a:t>
            </a:r>
            <a:r>
              <a:rPr b="0">
                <a:solidFill>
                  <a:srgbClr val="000000"/>
                </a:solidFill>
              </a:rPr>
              <a:t>RECCO</a:t>
            </a:r>
            <a:r>
              <a:rPr b="0">
                <a:solidFill>
                  <a:srgbClr val="000000"/>
                </a:solidFill>
              </a:rPr>
              <a:t> не являются заменой, а являются дополнительным устройством для поиска</a:t>
            </a:r>
          </a:p>
          <a:p>
            <a:pPr marL="735012" indent="-285750">
              <a:spcBef>
                <a:spcPts val="600"/>
              </a:spcBef>
              <a:buSzPct val="108000"/>
              <a:buFont typeface="Arial"/>
              <a:buChar char="•"/>
              <a:defRPr sz="1600"/>
            </a:pPr>
            <a:r>
              <a:t>Датчики</a:t>
            </a:r>
            <a:r>
              <a:t> </a:t>
            </a:r>
            <a:r>
              <a:rPr b="1"/>
              <a:t>RECCO </a:t>
            </a:r>
            <a:r>
              <a:rPr b="1"/>
              <a:t>не требуют питания и специального включения</a:t>
            </a:r>
            <a:r>
              <a:t>.</a:t>
            </a:r>
          </a:p>
          <a:p>
            <a:pPr marL="735012" indent="-285750">
              <a:spcBef>
                <a:spcPts val="600"/>
              </a:spcBef>
              <a:buSzPct val="108000"/>
              <a:buFont typeface="Arial"/>
              <a:buChar char="•"/>
              <a:defRPr sz="1600"/>
            </a:pPr>
            <a:r>
              <a:t>Датчик </a:t>
            </a:r>
            <a:r>
              <a:t>RECCO </a:t>
            </a:r>
            <a:r>
              <a:rPr b="1"/>
              <a:t>– это небольшая антенна , которая может быть обнаружена устройством поиска </a:t>
            </a:r>
            <a:r>
              <a:rPr b="1"/>
              <a:t>RECCO detector </a:t>
            </a:r>
            <a:r>
              <a:t>используемым професиональными спасателями</a:t>
            </a:r>
            <a:r>
              <a:t>. </a:t>
            </a:r>
          </a:p>
          <a:p>
            <a:pPr marL="735012" indent="-285750">
              <a:spcBef>
                <a:spcPts val="600"/>
              </a:spcBef>
              <a:buSzPct val="108000"/>
              <a:buFont typeface="Arial"/>
              <a:buChar char="•"/>
              <a:defRPr sz="1600"/>
            </a:pPr>
            <a:r>
              <a:t>Устройство поиска </a:t>
            </a:r>
            <a:r>
              <a:t>RECCO </a:t>
            </a:r>
            <a:r>
              <a:t>излучает радиолокационный сигнал</a:t>
            </a:r>
            <a:r>
              <a:t>, </a:t>
            </a:r>
            <a:r>
              <a:t>похожий на вспышку маяка</a:t>
            </a:r>
            <a:r>
              <a:t>. </a:t>
            </a:r>
            <a:r>
              <a:t>Когда сигнал достигает датчика </a:t>
            </a:r>
            <a:r>
              <a:t>RECCO</a:t>
            </a:r>
            <a:r>
              <a:t>, он возвращается на устройство поиска</a:t>
            </a:r>
            <a:r>
              <a:t>.</a:t>
            </a:r>
          </a:p>
          <a:p>
            <a:pPr indent="449262">
              <a:defRPr sz="1000"/>
            </a:pPr>
          </a:p>
          <a:p>
            <a:pPr indent="449262">
              <a:spcBef>
                <a:spcPts val="600"/>
              </a:spcBef>
              <a:defRPr b="1"/>
            </a:pPr>
            <a:r>
              <a:t>НА СОРЕВНОВАНИЯХ</a:t>
            </a:r>
            <a:r>
              <a:t>:</a:t>
            </a:r>
          </a:p>
          <a:p>
            <a:pPr marL="792162" indent="-342900">
              <a:spcBef>
                <a:spcPts val="600"/>
              </a:spcBef>
              <a:buSzPct val="108000"/>
              <a:buAutoNum type="arabicPeriod" startAt="1"/>
              <a:defRPr sz="1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FWT </a:t>
            </a:r>
            <a:r>
              <a:t>и</a:t>
            </a:r>
            <a:r>
              <a:t> RECCO AB </a:t>
            </a:r>
            <a:r>
              <a:t>снабжают участника (если у него еще нет датчика на одежде или снаряжении)</a:t>
            </a:r>
            <a:r>
              <a:t> </a:t>
            </a:r>
            <a:r>
              <a:t>датчиком </a:t>
            </a:r>
            <a:r>
              <a:t>RECCO</a:t>
            </a:r>
          </a:p>
          <a:p>
            <a:pPr marL="792162" indent="-342900">
              <a:spcBef>
                <a:spcPts val="600"/>
              </a:spcBef>
              <a:buSzPct val="108000"/>
              <a:buAutoNum type="arabicPeriod" startAt="1"/>
              <a:defRPr sz="1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Получите датчик </a:t>
            </a:r>
            <a:r>
              <a:t>RECCO</a:t>
            </a:r>
            <a:r>
              <a:t>, если у вас его нет на снаряжении</a:t>
            </a:r>
            <a:r>
              <a:t>.</a:t>
            </a:r>
          </a:p>
          <a:p>
            <a:pPr marL="792162" indent="-342900">
              <a:spcBef>
                <a:spcPts val="600"/>
              </a:spcBef>
              <a:buSzPct val="108000"/>
              <a:buAutoNum type="arabicPeriod" startAt="1"/>
              <a:defRPr sz="1600">
                <a:solidFill>
                  <a:srgbClr val="FF0000"/>
                </a:solidFill>
              </a:defRPr>
            </a:pPr>
            <a:r>
              <a:t>Закрепите датчик на шлеме.</a:t>
            </a:r>
            <a:br/>
            <a:r>
              <a:rPr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0000"/>
                </a:solidFill>
              </a:rPr>
              <a:t>Важно</a:t>
            </a:r>
            <a:r>
              <a:rPr>
                <a:solidFill>
                  <a:srgbClr val="000000"/>
                </a:solidFill>
              </a:rPr>
              <a:t>: </a:t>
            </a:r>
            <a:r>
              <a:rPr>
                <a:solidFill>
                  <a:srgbClr val="000000"/>
                </a:solidFill>
              </a:rPr>
              <a:t>очистите поверхность и приклеивайте датчик при комнатной температуре</a:t>
            </a:r>
            <a:r>
              <a:rPr>
                <a:solidFill>
                  <a:srgbClr val="000000"/>
                </a:solidFill>
              </a:rPr>
              <a:t>).</a:t>
            </a:r>
          </a:p>
          <a:p>
            <a:pPr marL="792162" indent="-342900">
              <a:spcBef>
                <a:spcPts val="600"/>
              </a:spcBef>
              <a:buSzPct val="108000"/>
              <a:buAutoNum type="arabicPeriod" startAt="1"/>
              <a:defRPr sz="1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Проверка датчиков</a:t>
            </a:r>
            <a:r>
              <a:t> </a:t>
            </a:r>
            <a:r>
              <a:rPr b="1"/>
              <a:t>RECCO </a:t>
            </a:r>
            <a:r>
              <a:rPr b="1"/>
              <a:t>будет перед стартом</a:t>
            </a:r>
          </a:p>
        </p:txBody>
      </p:sp>
      <p:sp>
        <p:nvSpPr>
          <p:cNvPr id="283" name="TextBox 2"/>
          <p:cNvSpPr txBox="1"/>
          <p:nvPr/>
        </p:nvSpPr>
        <p:spPr>
          <a:xfrm>
            <a:off x="172719" y="359617"/>
            <a:ext cx="7006327" cy="434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ОБЯЗАТЕЛЬНОЕ СНАРЯЖЕНИЕ</a:t>
            </a:r>
            <a:r>
              <a:t>: </a:t>
            </a:r>
            <a:r>
              <a:t>ДАТЧИК </a:t>
            </a:r>
            <a:r>
              <a:t>RECCO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ZoneTexte 2"/>
          <p:cNvSpPr txBox="1"/>
          <p:nvPr/>
        </p:nvSpPr>
        <p:spPr>
          <a:xfrm>
            <a:off x="172720" y="1263329"/>
            <a:ext cx="8532482" cy="476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/>
            </a:pPr>
            <a:r>
              <a:t>КРИТЕРИИ СУДЕЙСТВА </a:t>
            </a:r>
            <a:r>
              <a:t>FWT:</a:t>
            </a:r>
          </a:p>
          <a:p>
            <a:pPr>
              <a:defRPr sz="2000"/>
            </a:pPr>
            <a:r>
              <a:t>Линия</a:t>
            </a:r>
            <a:r>
              <a:t>, </a:t>
            </a:r>
            <a:r>
              <a:t>Флюидность</a:t>
            </a:r>
            <a:r>
              <a:t>, Air &amp; Style, </a:t>
            </a:r>
            <a:r>
              <a:t>Техника</a:t>
            </a:r>
            <a:r>
              <a:t>, </a:t>
            </a:r>
            <a:r>
              <a:t>Контроль</a:t>
            </a:r>
          </a:p>
          <a:p>
            <a:pPr>
              <a:defRPr sz="2000"/>
            </a:pPr>
          </a:p>
          <a:p>
            <a:pPr>
              <a:defRPr b="1" sz="2000"/>
            </a:pPr>
            <a:r>
              <a:t>Судьи</a:t>
            </a:r>
            <a:r>
              <a:t>:</a:t>
            </a:r>
          </a:p>
          <a:p>
            <a:pPr>
              <a:defRPr b="1" sz="2000"/>
            </a:pPr>
          </a:p>
          <a:p>
            <a:pPr>
              <a:defRPr b="1" sz="2000"/>
            </a:pPr>
          </a:p>
          <a:p>
            <a:pPr>
              <a:defRPr b="1" sz="2000"/>
            </a:pPr>
          </a:p>
          <a:p>
            <a:pPr>
              <a:defRPr b="1" sz="2000"/>
            </a:pPr>
          </a:p>
          <a:p>
            <a:pPr>
              <a:defRPr b="1" sz="2000"/>
            </a:pPr>
          </a:p>
          <a:p>
            <a:pPr>
              <a:defRPr sz="2000"/>
            </a:pPr>
          </a:p>
          <a:p>
            <a:pPr marL="342900" indent="-342900">
              <a:buSzPct val="100000"/>
              <a:buChar char="➢"/>
              <a:defRPr sz="2000"/>
            </a:pPr>
          </a:p>
          <a:p>
            <a:pPr marL="342900" indent="-342900">
              <a:buSzPct val="100000"/>
              <a:buChar char="➢"/>
              <a:defRPr sz="2000"/>
            </a:pPr>
          </a:p>
          <a:p>
            <a:pPr>
              <a:defRPr sz="2000"/>
            </a:pPr>
          </a:p>
          <a:p>
            <a:pPr marL="342900" indent="-342900">
              <a:buSzPct val="100000"/>
              <a:buChar char="➢"/>
              <a:defRPr sz="2000"/>
            </a:pPr>
            <a:r>
              <a:t>Во время мероприятия (кроме непосредственно заездов) судьи готовы ответить на вопросы по судейству и прокомментировать ваши проезды</a:t>
            </a:r>
            <a:r>
              <a:t>!</a:t>
            </a:r>
          </a:p>
        </p:txBody>
      </p:sp>
      <p:sp>
        <p:nvSpPr>
          <p:cNvPr id="286" name="Rectangle 3"/>
          <p:cNvSpPr/>
          <p:nvPr/>
        </p:nvSpPr>
        <p:spPr>
          <a:xfrm>
            <a:off x="-1" y="339501"/>
            <a:ext cx="6372202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sp>
        <p:nvSpPr>
          <p:cNvPr id="287" name="TextBox 1"/>
          <p:cNvSpPr txBox="1"/>
          <p:nvPr/>
        </p:nvSpPr>
        <p:spPr>
          <a:xfrm>
            <a:off x="172719" y="359617"/>
            <a:ext cx="606228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СУДЕЙСТВО</a:t>
            </a:r>
          </a:p>
        </p:txBody>
      </p:sp>
      <p:sp>
        <p:nvSpPr>
          <p:cNvPr id="288" name="ZoneTexte 2"/>
          <p:cNvSpPr txBox="1"/>
          <p:nvPr/>
        </p:nvSpPr>
        <p:spPr>
          <a:xfrm>
            <a:off x="1623508" y="2539667"/>
            <a:ext cx="5825266" cy="213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Судья </a:t>
            </a:r>
            <a:r>
              <a:t>FWT 	</a:t>
            </a:r>
            <a:r>
              <a:t>Бенджамин Калмел</a:t>
            </a:r>
            <a:r>
              <a:t> (FRA), Head judge</a:t>
            </a:r>
          </a:p>
          <a:p>
            <a:pPr>
              <a:defRPr sz="2000"/>
            </a:pPr>
            <a:r>
              <a:t>			</a:t>
            </a:r>
            <a:r>
              <a:t>Вероника Сорокина (</a:t>
            </a:r>
            <a:r>
              <a:t>RUS)</a:t>
            </a:r>
          </a:p>
          <a:p>
            <a:pPr>
              <a:defRPr sz="2000"/>
            </a:pPr>
            <a:r>
              <a:t>			Павел Львов (</a:t>
            </a:r>
            <a:r>
              <a:t>RUS)</a:t>
            </a:r>
          </a:p>
          <a:p>
            <a:pPr>
              <a:defRPr sz="2000"/>
            </a:pPr>
            <a:r>
              <a:t>			Александр Харитонов (</a:t>
            </a:r>
            <a:r>
              <a:t>RUS)</a:t>
            </a:r>
          </a:p>
          <a:p>
            <a:pPr>
              <a:defRPr sz="2000"/>
            </a:pPr>
            <a:r>
              <a:t>			Виталий Михайлов (</a:t>
            </a:r>
            <a:r>
              <a:t>RUS)</a:t>
            </a:r>
          </a:p>
          <a:p>
            <a:pPr>
              <a:defRPr sz="2000"/>
            </a:pPr>
            <a:r>
              <a:t>			Виктор Захарин (</a:t>
            </a:r>
            <a:r>
              <a:t>RUS)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ZoneTexte 2"/>
          <p:cNvSpPr txBox="1"/>
          <p:nvPr/>
        </p:nvSpPr>
        <p:spPr>
          <a:xfrm>
            <a:off x="269432" y="1171889"/>
            <a:ext cx="8691880" cy="505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/>
            </a:pPr>
            <a:r>
              <a:t>Line</a:t>
            </a:r>
          </a:p>
          <a:p>
            <a:pPr>
              <a:defRPr sz="2000"/>
            </a:pPr>
            <a:r>
              <a:t>Сложность линии / Использование рельефа </a:t>
            </a:r>
            <a:r>
              <a:rPr i="1"/>
              <a:t>vs</a:t>
            </a:r>
            <a:r>
              <a:t> </a:t>
            </a:r>
            <a:r>
              <a:t>пропуск препятствий </a:t>
            </a:r>
            <a:r>
              <a:t>/ </a:t>
            </a:r>
            <a:r>
              <a:t>крутизна уклона</a:t>
            </a:r>
            <a:r>
              <a:t> / </a:t>
            </a:r>
            <a:r>
              <a:t>Оригинальность линии</a:t>
            </a:r>
            <a:r>
              <a:t> / </a:t>
            </a:r>
            <a:r>
              <a:t>Управление снежными массами</a:t>
            </a:r>
          </a:p>
          <a:p>
            <a:pPr>
              <a:defRPr b="1" sz="2000"/>
            </a:pPr>
            <a:r>
              <a:t>Флюидность</a:t>
            </a:r>
          </a:p>
          <a:p>
            <a:pPr>
              <a:defRPr sz="2000"/>
            </a:pPr>
            <a:r>
              <a:t>Как быстро райдер адаптируется к рельефу</a:t>
            </a:r>
            <a:r>
              <a:t>/ </a:t>
            </a:r>
            <a:r>
              <a:t>Возможно ли ехать быстрее</a:t>
            </a:r>
            <a:r>
              <a:t>/ </a:t>
            </a:r>
            <a:r>
              <a:t>Проезд без остановок = райдер осознает где находится в течение всего проезда</a:t>
            </a:r>
            <a:r>
              <a:t> / </a:t>
            </a:r>
            <a:r>
              <a:t>Динамика проезда</a:t>
            </a:r>
          </a:p>
          <a:p>
            <a:pPr>
              <a:defRPr b="1" sz="2000"/>
            </a:pPr>
            <a:r>
              <a:t>Air &amp; Style</a:t>
            </a:r>
          </a:p>
          <a:p>
            <a:pPr>
              <a:defRPr sz="2000"/>
            </a:pPr>
            <a:r>
              <a:t>Как райдер заходит на прыжки</a:t>
            </a:r>
            <a:r>
              <a:t>/ </a:t>
            </a:r>
            <a:r>
              <a:t>Размер прыжков</a:t>
            </a:r>
            <a:r>
              <a:t> / </a:t>
            </a:r>
            <a:r>
              <a:t>Что райдер происходит во время прыжка</a:t>
            </a:r>
            <a:r>
              <a:t>/ </a:t>
            </a:r>
            <a:r>
              <a:t>Приземления </a:t>
            </a:r>
            <a:r>
              <a:t>/ </a:t>
            </a:r>
            <a:r>
              <a:t>Стиль</a:t>
            </a:r>
          </a:p>
          <a:p>
            <a:pPr>
              <a:defRPr b="1" sz="2000"/>
            </a:pPr>
            <a:r>
              <a:t>Техника</a:t>
            </a:r>
          </a:p>
          <a:p>
            <a:pPr>
              <a:defRPr sz="2000"/>
            </a:pPr>
            <a:r>
              <a:t>Превосходная техника владения снарядом и техничные мощные повороты </a:t>
            </a:r>
            <a:r>
              <a:t> </a:t>
            </a:r>
            <a:r>
              <a:rPr i="1"/>
              <a:t>vs</a:t>
            </a:r>
            <a:r>
              <a:t> </a:t>
            </a:r>
            <a:r>
              <a:t>проскальзывания</a:t>
            </a:r>
            <a:r>
              <a:t>, </a:t>
            </a:r>
            <a:r>
              <a:t>боковые соскальзывания</a:t>
            </a:r>
          </a:p>
          <a:p>
            <a:pPr>
              <a:defRPr b="1" sz="2000"/>
            </a:pPr>
            <a:r>
              <a:t>Контроль</a:t>
            </a:r>
          </a:p>
          <a:p>
            <a:pPr>
              <a:defRPr sz="2000"/>
            </a:pPr>
            <a:r>
              <a:t>Райдер контролирует весь проезд</a:t>
            </a:r>
            <a:r>
              <a:t>/ </a:t>
            </a:r>
            <a:r>
              <a:t>Равновесие</a:t>
            </a:r>
            <a:r>
              <a:t> </a:t>
            </a:r>
            <a:r>
              <a:rPr i="1"/>
              <a:t>vs</a:t>
            </a:r>
            <a:r>
              <a:t> </a:t>
            </a:r>
            <a:r>
              <a:t>отсутствие равновесия</a:t>
            </a:r>
            <a:r>
              <a:t>/ </a:t>
            </a:r>
            <a:r>
              <a:t>управление скоростью</a:t>
            </a:r>
          </a:p>
        </p:txBody>
      </p:sp>
      <p:sp>
        <p:nvSpPr>
          <p:cNvPr id="291" name="Rectangle 3"/>
          <p:cNvSpPr/>
          <p:nvPr/>
        </p:nvSpPr>
        <p:spPr>
          <a:xfrm>
            <a:off x="-1" y="339501"/>
            <a:ext cx="6372202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sp>
        <p:nvSpPr>
          <p:cNvPr id="292" name="TextBox 1"/>
          <p:cNvSpPr txBox="1"/>
          <p:nvPr/>
        </p:nvSpPr>
        <p:spPr>
          <a:xfrm>
            <a:off x="172719" y="359617"/>
            <a:ext cx="60622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5 </a:t>
            </a:r>
            <a:r>
              <a:t>КРИТЕРИЕВ СУДЕЙСТВА </a:t>
            </a:r>
            <a:r>
              <a:t>FWT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3"/>
          <p:cNvSpPr/>
          <p:nvPr/>
        </p:nvSpPr>
        <p:spPr>
          <a:xfrm>
            <a:off x="-1" y="339501"/>
            <a:ext cx="6372202" cy="50405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 b="1" sz="2800">
                <a:solidFill>
                  <a:srgbClr val="FFFFFF"/>
                </a:solidFill>
              </a:defRPr>
            </a:pPr>
          </a:p>
        </p:txBody>
      </p:sp>
      <p:sp>
        <p:nvSpPr>
          <p:cNvPr id="295" name="TextBox 1"/>
          <p:cNvSpPr txBox="1"/>
          <p:nvPr/>
        </p:nvSpPr>
        <p:spPr>
          <a:xfrm>
            <a:off x="172719" y="359617"/>
            <a:ext cx="6843843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ПРОЦЕДУРА СТАРТОВ</a:t>
            </a:r>
          </a:p>
        </p:txBody>
      </p:sp>
      <p:sp>
        <p:nvSpPr>
          <p:cNvPr id="296" name="ZoneTexte 6"/>
          <p:cNvSpPr txBox="1"/>
          <p:nvPr/>
        </p:nvSpPr>
        <p:spPr>
          <a:xfrm>
            <a:off x="286311" y="1255734"/>
            <a:ext cx="8084996" cy="520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Будьте заблаговременно на старте</a:t>
            </a:r>
            <a:r>
              <a:t>!! </a:t>
            </a:r>
            <a:r>
              <a:t>Будьте готовы к старту</a:t>
            </a:r>
            <a:r>
              <a:t>. </a:t>
            </a:r>
          </a:p>
          <a:p>
            <a:pPr>
              <a:defRPr sz="1100"/>
            </a:pPr>
          </a:p>
          <a:p>
            <a:pPr>
              <a:defRPr sz="2000"/>
            </a:pPr>
          </a:p>
          <a:p>
            <a:pPr>
              <a:defRPr b="1" sz="2000"/>
            </a:pPr>
            <a:r>
              <a:t>Падения</a:t>
            </a:r>
          </a:p>
          <a:p>
            <a:pPr>
              <a:defRPr sz="2000"/>
            </a:pPr>
          </a:p>
          <a:p>
            <a:pPr marL="457200" indent="-457200">
              <a:buSzPct val="100000"/>
              <a:buFont typeface="Trebuchet MS"/>
              <a:buChar char="→"/>
              <a:defRPr sz="2000"/>
            </a:pPr>
            <a:r>
              <a:t>Если вы в порядке</a:t>
            </a:r>
            <a:r>
              <a:t>, </a:t>
            </a:r>
            <a:r>
              <a:t>помашите руками</a:t>
            </a:r>
          </a:p>
          <a:p>
            <a:pPr marL="457200" indent="-457200">
              <a:buSzPct val="100000"/>
              <a:buFont typeface="Trebuchet MS"/>
              <a:buChar char="→"/>
              <a:defRPr sz="2000"/>
            </a:pPr>
          </a:p>
          <a:p>
            <a:pPr marL="457200" indent="-457200">
              <a:buSzPct val="100000"/>
              <a:buFont typeface="Trebuchet MS"/>
              <a:buChar char="→"/>
              <a:defRPr sz="2000"/>
            </a:pPr>
            <a:r>
              <a:t>Если вам нужна помощь</a:t>
            </a:r>
            <a:r>
              <a:t>, </a:t>
            </a:r>
            <a:r>
              <a:rPr b="1"/>
              <a:t>не двигайтесь</a:t>
            </a:r>
            <a:r>
              <a:t>, </a:t>
            </a:r>
            <a:r>
              <a:t>маршал или доктор к вам подъедет</a:t>
            </a:r>
          </a:p>
          <a:p>
            <a:pPr marL="457200" indent="-457200">
              <a:buSzPct val="100000"/>
              <a:buFont typeface="Trebuchet MS"/>
              <a:buChar char="→"/>
              <a:defRPr sz="2000"/>
            </a:pPr>
          </a:p>
          <a:p>
            <a:pPr>
              <a:defRPr b="1" sz="2000"/>
            </a:pPr>
            <a:r>
              <a:t>NS (No Score)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Если у вас отстегнулась лыжа </a:t>
            </a:r>
            <a:r>
              <a:t>(</a:t>
            </a:r>
            <a:r>
              <a:t>или сноуборд</a:t>
            </a:r>
            <a:r>
              <a:t>) </a:t>
            </a:r>
            <a:r>
              <a:t>вы получаете </a:t>
            </a:r>
            <a:r>
              <a:t>NS</a:t>
            </a:r>
            <a:r>
              <a:t> (</a:t>
            </a:r>
            <a:r>
              <a:t>No score – </a:t>
            </a:r>
            <a:r>
              <a:t>Нет очков</a:t>
            </a:r>
            <a:r>
              <a:t>)</a:t>
            </a:r>
            <a:r>
              <a:t>.</a:t>
            </a:r>
          </a:p>
          <a:p>
            <a:pPr>
              <a:defRPr sz="2000"/>
            </a:pPr>
            <a:r>
              <a:t>Соберите сввое снаряжение или дождитесь маршала с вашим снаряжением</a:t>
            </a:r>
            <a:r>
              <a:t>, </a:t>
            </a:r>
            <a:r>
              <a:rPr u="sng"/>
              <a:t>и двигайтесь вниз простейшим путем</a:t>
            </a:r>
            <a:r>
              <a:t>!</a:t>
            </a:r>
          </a:p>
          <a:p>
            <a:pPr>
              <a:defRPr sz="2000"/>
            </a:pPr>
            <a:r>
              <a:t>Вам не допускается двигаться по запланированной линии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